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4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BECFDE"/>
                </a:solidFill>
                <a:latin typeface="Microsoft YaHei"/>
              </a:rPr>
              <a:t>数学分析学习中心  · 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66928"/>
            <a:ext cx="47548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67E8F9"/>
                </a:solidFill>
                <a:latin typeface="Microsoft YaHei"/>
              </a:rPr>
              <a:t>MATHEMATICAL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9784080" cy="2148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300" b="1">
                <a:solidFill>
                  <a:srgbClr val="FFFFFF"/>
                </a:solidFill>
                <a:latin typeface="Microsoft YaHei"/>
              </a:rPr>
              <a:t>数学分析</a:t>
            </a:r>
            <a:br/>
            <a:r>
              <a:t>从实数到 Fourier 与参数积分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749039"/>
            <a:ext cx="9601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CCE9FF"/>
                </a:solidFill>
                <a:latin typeface="Microsoft YaHei"/>
              </a:rPr>
              <a:t>课堂演示稿 · 配套数学分析定理知识库 · 第三版上下册全书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5532120"/>
            <a:ext cx="7772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BECFDE"/>
                </a:solidFill>
                <a:latin typeface="Microsoft YaHei"/>
              </a:rPr>
              <a:t>方向键翻页  |  定义 → 定理 → 反例 → 应用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课程地图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一条主线，五个模块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536192"/>
            <a:ext cx="1060704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B6F86"/>
                </a:solidFill>
                <a:latin typeface="Microsoft YaHei"/>
              </a:rPr>
              <a:t>极限过程贯穿连续、微分、积分与级数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011680"/>
            <a:ext cx="4983480" cy="131064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7" y="217627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01 极限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7" y="2624328"/>
            <a:ext cx="4434840" cy="56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用严格语言描述无限趋近。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9048" y="2011680"/>
            <a:ext cx="4983480" cy="131064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217627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02 连续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624328"/>
            <a:ext cx="4434840" cy="56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从局部变化建立整体性质。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3523488"/>
            <a:ext cx="4983480" cy="131064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4127" y="368808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03 微分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7" y="4136136"/>
            <a:ext cx="4434840" cy="56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用局部线性化刻画变化率。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9048" y="3523488"/>
            <a:ext cx="4983480" cy="131064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368808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04 积分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136136"/>
            <a:ext cx="4434840" cy="56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由有限分割通向整体累积。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8" y="5035296"/>
            <a:ext cx="4983480" cy="131064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24127" y="5199888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05 级数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4127" y="5647944"/>
            <a:ext cx="4434840" cy="56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判断无穷叠加是否稳定。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99048" y="5035296"/>
            <a:ext cx="4983480" cy="131064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73368" y="5199888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学习方法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3368" y="5647944"/>
            <a:ext cx="4434840" cy="56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读条件、找工具、查反例、做应用。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1 · 数列极限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“越来越接近”够严格吗？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有限个数据不能证明后续所有项的行为。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ε 表示任意给定的误差要求，N 表示进入误差带所需的阶段。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N 可以依赖 ε，但不能依赖后来任取的 n。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∀ ε &gt; 0，∃ N ∈ ℕ，∀ n &gt; N，|aₙ − A| &lt; 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1 · 规范证明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从倒推找 N，到正推写证明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寻找策略：要使 1/n &lt; ε，只需 n &gt; 1/ε。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正式表达：任给 ε&gt;0，取 N&gt;1/ε。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当 n&gt;N 时，|1/n−0|&lt;1/N&lt;ε，因此 1/n→0。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课堂练习：证明 (2n+1)/(n+1)→2。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2 · 函数极限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极限看附近，不看这一点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定义中的 0&lt;|x−x₀| 排除了 x=x₀。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改变单点函数值，不会改变函数在该点的极限。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左右极限都存在且相等，双侧极限才存在。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0 &lt; |x − x₀| &lt; δ  ⇒  |f(x) − A| &lt; 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2 · 连续性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连续是三件事同时成立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536192"/>
            <a:ext cx="1060704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B6F86"/>
                </a:solidFill>
                <a:latin typeface="Microsoft YaHei"/>
              </a:rPr>
              <a:t>定义、极限、函数值缺一不可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7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有定义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7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f(x₀) 存在。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904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有极限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lim f(x) 存在。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4127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值相等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7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lim f(x)=f(x₀)。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904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间断分类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可去、跳跃、无穷、振荡。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3 · 闭区间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连续函数的三件法宝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536192"/>
            <a:ext cx="1060704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B6F86"/>
                </a:solidFill>
                <a:latin typeface="Microsoft YaHei"/>
              </a:rPr>
              <a:t>先检查：闭区间 + 连续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7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最值定理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7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有界，而且能取得最大值与最小值。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904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介值定理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端点函数值之间没有被“跳过”的值。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4127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一致连续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7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一个 δ 同时服务于区间中的所有点。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904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条件意识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删除闭区间或连续条件，都可能失败。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3 · 存在性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介值定理只保证存在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若 f 在 [a,b] 连续，且 f(a)f(b)&lt;0，则至少有一个零点。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“至少一个”不等于“恰好一个”。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加入严格单调性，可进一步保证零点唯一。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任务：证明 x³+x−1=0 在 (0,1) 有且只有一个实根。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4 · 中值定理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从平均变化率到瞬时变化率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条件一：f 在闭区间 [a,b] 上连续。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条件二：f 在开区间 (a,b) 内可导。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结论：某点的瞬时变化率等于区间平均变化率。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f′(ξ) = [f(b) − f(a)] / (b − a)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4 · 定理家族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Rolle → Lagrange → Cauchy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536192"/>
            <a:ext cx="1060704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B6F86"/>
                </a:solidFill>
                <a:latin typeface="Microsoft YaHei"/>
              </a:rPr>
              <a:t>三个定理层层推广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7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Rolle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7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端点值相等 ⇒ 某点导数为零。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904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Lagrange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某点导数等于平均变化率。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4127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Cauchy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7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比较两个函数的增量与导数。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904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下游应用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单调性、不等式、L'Hôpital、Taylor。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5 · TAYLOR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用多项式逼近函数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匹配函数在展开点的函数值和各阶导数。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Taylor 多项式负责近似，余项负责可信。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根据目标精度和余项上界选择展开阶数。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f(x) = Σ f⁽ᵏ⁾(x₀)(x−x₀)ᵏ/k! + Rₙ(x)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5 · 常用展开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三张必须会用的工具卡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eˣ = 1 + x + x²/2! + x³/3! + …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sin x = x − x³/3! + x⁵/5! − …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ln(1+x) = x − x²/2 + x³/3 − …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使用时检查展开中心、适用范围和余项。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6 · 黎曼积分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分割、取点、求和、取极限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把区间分成有限个小区间。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每段选取样本点，用矩形面积近似局部累积。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当最大区间长度趋于零，积分和稳定到唯一值。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∫ₐᵇ f(x) dx = lim Σ f(ξᵢ) Δxᵢ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6 · 基本定理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微分与积分互为逆过程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变上限积分由累积量构造一个原函数。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Newton—Leibniz 公式把积分计算化为端点代值。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区分：定积分是一个数，原函数是一族函数。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F(x)=∫ₐˣ f(t)dt ⇒ F′(x)=f(x)；∫ₐᵇ f=Φ(b)−Φ(a)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7 · 反常积分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先找反常点，再写极限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无穷区间：∫₁∞ 1/xᵖ dx 在 p&gt;1 时收敛。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无界函数：∫₀¹ 1/xᵖ dx 在 p&lt;1 时收敛。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多个反常点必须拆开，且每一部分分别收敛。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临界值相同、方向相反，不要只背一句 p&gt;1。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8 · 数项级数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无穷相加，先看部分和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级数收敛，是指部分和数列 Sₙ 收敛。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aₙ→0 是必要条件，但不是充分条件。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调和级数是“通项趋零而级数发散”的经典反例。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Sₙ = a₁ + a₂ + ··· + aₙ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全书地图 · 上册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第 1—9 章：从实数到多元微分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536192"/>
            <a:ext cx="1060704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B6F86"/>
                </a:solidFill>
                <a:latin typeface="Microsoft YaHei"/>
              </a:rPr>
              <a:t>每章对应电子教材学习卡、教案矩阵和定理库章节标签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1938528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7" y="210312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01 实数和数列极限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7" y="2551176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完备性、确界、Cauchy、Stolz。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9048" y="1938528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210312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02 函数的连续性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551176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极限、闭区间、一致连续。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2926080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4127" y="309067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03 函数的导数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7" y="3538728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中值定理、L'Hôpital、作图。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9048" y="2926080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309067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04 Taylor 定理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3538728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Peano、Lagrange、Cauchy 余项。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8" y="3913632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24127" y="4078224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05 求导的逆运算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4127" y="4526280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原函数、换元、分部、有理函数。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99048" y="3913632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73368" y="4078224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06 函数的积分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3368" y="4526280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Riemann、基本定理、Lebesgue、数值积分。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49808" y="4901184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24127" y="5065776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07 积分学的应用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4127" y="5513832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几何、物理、Wallis、Stirling。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9048" y="4901184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73368" y="5065776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08 多变量连续性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3368" y="5513832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Euclid 空间、开闭集、紧致性。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49808" y="5888736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24127" y="6053328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09 多变量微分学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24127" y="6501384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Jacobian、隐逆映射、极值。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全书地图 · 下册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第 10—18 章：从重积分到参数积分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536192"/>
            <a:ext cx="1060704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B6F86"/>
                </a:solidFill>
                <a:latin typeface="Microsoft YaHei"/>
              </a:rPr>
              <a:t>附录：多项式插值与逼近、Bézier 曲线和 Coons 曲面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1938528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7" y="210312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10 多重积分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7" y="2551176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Fubini、换元、三重与 n 重积分。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9048" y="1938528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210312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11 曲线积分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551176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两型积分、路径无关、Green。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2926080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4127" y="309067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12 曲面积分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7" y="3538728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定向、通量、Gauss、Stokes。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9048" y="2926080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309067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13 场的数学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3538728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梯度、散度、旋度、正交坐标。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8" y="3913632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24127" y="4078224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14 数项级数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4127" y="4526280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正项/任意项判别与级数乘法。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99048" y="3913632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73368" y="4078224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15 函数列与函数项级数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3368" y="4526280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一致收敛、幂级数、一致逼近。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49808" y="4901184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24127" y="5065776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16 反常积分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4127" y="5513832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Dirichlet/Abel、瑕积分、重积分。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9048" y="4901184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73368" y="5065776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17 Fourier 分析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3368" y="5513832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收敛、Cesàro、正交系、变换。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49808" y="5888736"/>
            <a:ext cx="4983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24127" y="6053328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18 含参变量积分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24127" y="6501384"/>
            <a:ext cx="4434840" cy="36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一致收敛、Gamma/Beta 函数。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实数和数列极限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完备性、确界、单调数列、自然对数底、Cauchy 收敛原理、上/下极限与 Stolz 定理。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确界原理给出极限存在性；单调有界数列收敛；Cauchy 准则把任意两项足够接近转化为收敛。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实数和数列极限：定理与公式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∀ ε &gt; 0，∃ N，∀ n &gt; N：|aₙ − a| &lt; ε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实数和数列极限：做题、反例与关联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课堂任务：证明 1/n → 0 与一个单调有界数列收敛。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易错提醒：有界不等于收敛；aₙ → 0 也不代表数列单调。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2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函数的连续性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集合映射、函数极限、无穷小/无穷大、连续、一致连续、闭区间性质与混沌现象。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介值定理、最值定理和 Heine–Cantor 定理依赖闭区间与连续性；左右极限相等才有双侧极限。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2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函数的连续性：定理与公式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∀ ε &gt; 0，∃ δ &gt; 0：0 &lt; |x − x₀| &lt; δ ⇒ |f(x) − A| &lt; ε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2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函数的连续性：做题、反例与关联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课堂任务：分类四类间断点；用介值定理证明方程有根。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易错提醒：改变一点的函数值不改变极限；连续不自动推出一致连续。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3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函数的导数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导数定义与计算、高阶导数、Rolle/Lagrange/Cauchy 中值定理、L’Hôpital 法则与函数作图。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中值定理把局部导数与整体增量连接起来，推出单调性、极值、不等式和 L’Hôpital 法则。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3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函数的导数：定理与公式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∃ ξ ∈ (a,b)：f′(ξ) = [f(b) − f(a)]/(b − a)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3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函数的导数：做题、反例与关联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课堂任务：完成一个函数的定义域、单调区间、极值、凹凸性和渐近线研究。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易错提醒：使用中值定理前必须核验闭区间连续、开区间可导。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4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一元微分学的顶峰——Taylor 定理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函数的微分、Peano 余项、Lagrange 余项和 Cauchy 余项。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Taylor 多项式匹配展开点处的各阶导数；余项给出近似的误差保证。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4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一元微分学的顶峰——Taylor 定理：定理与公式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f(x)=Σₖ₌₀ⁿ f⁽ᵏ⁾(x₀)(x−x₀)ᵏ/k! + Rₙ(x)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4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一元微分学的顶峰——Taylor 定理：做题、反例与关联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课堂任务：用两种余项估算 ln(1.05) 或 e⁰·¹ 的误差。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易错提醒：展开中心、可导阶数、余项形式和适用区间缺一不可。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5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求导的逆运算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原函数、分部积分、换元法、有理函数原函数与可有理化函数原函数。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换元法来自链式法则，分部积分来自乘积求导；部分分式和三角代换处理结构化被积函数。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5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求导的逆运算：定理与公式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∫u · dv = uv − ∫v · du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5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求导的逆运算：做题、反例与关联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课堂任务：给出三类积分并说明选择换元、分部或部分分式的理由，再用求导验算。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易错提醒：定积分换元必须同步修改上下限；原函数要写出定义区间。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6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函数的积分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Riemann 积分、可积函数性质、微积分基本定理、Lebesgue 判据、反常积分与数值积分。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连续函数在闭区间上可积；变上限积分构造原函数；Newton–Leibniz 公式连接积分与端点值。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6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函数的积分：定理与公式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∫ₐᵇ f(x)dx = lim Σ f(ξᵢ)Δxᵢ，且 F′(x)=f(x)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6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函数的积分：做题、反例与关联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课堂任务：从上下和夹逼写出一段可积性证明，并比较梯形/Simpson 数值误差。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易错提醒：可积不等于处处连续；反常积分必须先写极限定义。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7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积分学的应用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几何应用、物理应用、面积原理、Wallis 公式与 Stirling 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面积、体积、弧长、质心和转动惯量由微元累加得到；Wallis/Stirling 连接积分与渐近估计。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7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积分学的应用：定理与公式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L = ∫ₐᵇ √(1+[f′(x)]²) dx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7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积分学的应用：做题、反例与关联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课堂任务：选择曲线弧长、薄片质心或转动惯量完成一个量纲完整的建模题。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易错提醒：积分区域、微元方向和单位必须一致。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8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多变量函数的连续性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n 维 Euclid 空间、点列极限、开集/闭集、列紧集/紧致集、多元极限与连续映射。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Heine–Borel 把 Rⁿ 中闭有界集与紧致性联系起来；序列判别把多元极限化为点列问题。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8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多变量函数的连续性：定理与公式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xₙ → x ⇔ ||xₙ − x|| → 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8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多变量函数的连续性：做题、反例与关联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课堂任务：在 R² 中画出开集、闭集、紧集和非紧集，分别写出一个序列判别。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易错提醒：沿所有直线趋近不等于多元极限存在；开有界集未必紧。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9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多变量函数的微分学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方向导数、偏导、全微分、映射微分、链式法则、隐/逆映射、Taylor 与条件极值。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可微蕴含偏导存在；Jacobian 非奇异是局部可逆的关键；Lagrange 乘子处理约束极值。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9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多变量函数的微分学：定理与公式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df = Σᵢ (∂f/∂xᵢ)dxᵢ，D(g∘f)=Dg(f)Df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9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多变量函数的微分学：做题、反例与关联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课堂任务：求隐曲线切线或曲面切平面，再完成一个带约束极值问题。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易错提醒：偏导存在不保证可微；隐函数定理的非退化条件不能省略。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10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多重积分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矩形和有界区域上的二重积分、Lebesgue 判据、换元、三重积分、n 重积分及物理应用。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Fubini 定理改变积分次序；换元公式用 Jacobian 修正体积元素；零面积边界不影响积分值。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10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多重积分：定理与公式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dx dy = |det J| du dv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10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多重积分：做题、反例与关联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课堂任务：同一区域分别用直角坐标、极坐标或柱坐标计算，并核对积分范围。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易错提醒：先画区域再写上下限；忘记 Jacobian 会导致量纲错误。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11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曲线积分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第一型曲线积分、第二型曲线积分、弧长参数、功、路径无关与 Green 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第一型按弧长加权，第二型计算向量场做功；保守场的积分只与端点有关。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11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曲线积分：定理与公式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∮Γ Pdx+Qdy = ∬D(∂Q/∂x−∂P/∂y)dxdy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11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曲线积分：做题、反例与关联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课堂任务：反转参数方向观察符号变化；检验一个场是否保守并计算闭曲线积分。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易错提醒：参数方向、曲线定向和区域边界方向必须统一。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12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曲面积分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曲面面积、第一/第二型曲面积分、Gauss 与 Stokes 公式、微分形式与外微分。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Gauss 把通量转为体积分，Stokes 把曲面旋度转为边界环流；定向决定符号。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12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曲面积分：定理与公式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∯Σ F·n dS = ∭V ∇·F dV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12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曲面积分：做题、反例与关联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课堂任务：为曲面画法向箭头，选择 Gauss 或 Stokes 简化一次通量/环流计算。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易错提醒：反向定向会改变第二型积分符号；边界方向遵循右手定则。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13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场的数学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数量场梯度、向量场散度/旋度、有势场、势函数、向量势与正交曲线坐标。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梯度给出最快上升方向；散度测量源汇；旋度测量局部旋转；拓扑条件影响势函数存在。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13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场的数学：定理与公式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∇×(∇φ)=0，且 ∇·(∇×F)=0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13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场的数学：做题、反例与关联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课堂任务：在笛卡尔、柱、球坐标中计算一个场的梯度、散度和旋度。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易错提醒：旋度为零只有在合适拓扑条件下才推出全局保守。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14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数项级数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无穷级数基本性质、正项比较与其他判别、任意项级数和级数乘法。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部分和数列定义级数收敛；比较、比值、根值、积分、Leibniz、Dirichlet/Abel 各有适用结构。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59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14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数项级数：定理与公式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limₙ→∞ |aₙ₊₁/aₙ| &lt; 1 ⇒ Σaₙ 收敛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14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数项级数：做题、反例与关联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课堂任务：为 10 个级数建立判别法决策树，并写出每次选择工具的结构理由。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易错提醒：aₙ→0 只是必要条件；条件收敛不能随意交换或重排。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15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函数列与函数项级数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一致收敛、幂级数、逐项极限/积分/求导、多项式一致逼近与组合数学应用。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Weierstrass M 判别保证一致且绝对收敛；一致收敛是交换极限与连续/积分的重要条件。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15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函数列与函数项级数：定理与公式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|uₙ(x)|≤Mₙ 且 ΣMₙ&lt;∞ ⇒ Σuₙ 一致收敛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15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函数列与函数项级数：做题、反例与关联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课堂任务：比较逐点收敛与一致收敛的图像，证明一次极限—积分交换或构造反例。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易错提醒：逐点收敛不能自动交换积分或求导；幂级数端点要单独检查。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16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反常积分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非负函数无穷积分、Dirichlet/Abel 判别、瑕积分与反常重积分。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无穷区间和无界函数用极限定义；比较判别与 p 型积分给出收敛性，多个反常点必须分别处理。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16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反常积分：定理与公式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∫₁∞ x⁻ᵖdx 收敛 ⇔ p&gt;1；∫₀¹ x⁻ᵖdx 收敛 ⇔ p&lt;1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16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反常积分：做题、反例与关联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课堂任务：拆分含多个奇点的积分，分别给出每个端点的收敛证明。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易错提醒：无穷远与零点的临界条件方向相反。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17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Fourier 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周期函数 Fourier 级数、收敛定理、Cesàro 求和、正交系与 Fourier 变换。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正交性把函数投影为系数序列；Dirichlet 条件决定收敛点，Parseval 把能量与系数联系起来。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17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Fourier 分析：定理与公式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f(x) ~ a₀/2 + Σₙ₌₁∞(aₙ cos nx + bₙ sin nx)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17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Fourier 分析：做题、反例与关联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课堂任务：求一个方波或锯齿波的系数，判断连续点/跳跃点的收敛值并观察 Gibbs 现象。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易错提醒：跳跃点收敛到左右极限平均值；Cesàro 求和不是普通逐项求和。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18 章 · 章节主线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含参变量积分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含参常义积分、反常积分一致收敛、参数求导、Gamma 函数与 Beta 函数。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一致收敛控制参数变化，保证连续性、积分与求导交换；Gamma/Beta 由积分定义并满足递推恒等式。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18 章 · 核心公式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含参变量积分：定理与公式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先写定义域和正则性条件，再写核心公式。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说明公式连接的前置概念与后续应用。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5074920"/>
            <a:ext cx="10515600" cy="777240"/>
          </a:xfrm>
          <a:prstGeom prst="roundRect">
            <a:avLst/>
          </a:prstGeom>
          <a:solidFill>
            <a:srgbClr val="0A24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166359"/>
            <a:ext cx="10058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FFFFFF"/>
                </a:solidFill>
                <a:latin typeface="Cambria Math"/>
              </a:rPr>
              <a:t>Γ(s)=∫₀∞xˢ⁻¹e⁻ˣdx，Γ(s+1)=sΓ(s)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72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第 18 章 · 课堂任务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含参变量积分：做题、反例与关联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课堂任务：证明一个参数积分连续或可导，再用换元推导 Gamma/Beta 的关系。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易错提醒：反常参数积分不能只逐点收敛；交换前必须给出统一控制。</a:t>
            </a:r>
          </a:p>
          <a:p>
            <a:pPr>
              <a:spcAft>
                <a:spcPts val="1400"/>
              </a:spcAft>
              <a:defRPr sz="2200">
                <a:solidFill>
                  <a:srgbClr val="182436"/>
                </a:solidFill>
                <a:latin typeface="Microsoft YaHei"/>
              </a:defRPr>
            </a:pPr>
            <a:r>
              <a:t>•  完成后在定理库记录一条前置关系和一条后续关系。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73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主题 8 · 工具选择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收敛判别决策树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536192"/>
            <a:ext cx="1060704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B6F86"/>
                </a:solidFill>
                <a:latin typeface="Microsoft YaHei"/>
              </a:rPr>
              <a:t>先看通项结构，再选择判别法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7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正项 + 同阶结构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7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比较判别 / 极限比较。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904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阶乘或指数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优先尝试比值判别。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4127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整体 n 次幂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7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优先尝试根值判别。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904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正负交错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先查绝对收敛，再看 Leibniz。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B6F86"/>
                </a:solidFill>
                <a:latin typeface="Microsoft YaHei"/>
              </a:rPr>
              <a:t>数学分析学习中心  ·  74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563EB"/>
                </a:solidFill>
                <a:latin typeface="Microsoft YaHei"/>
              </a:rPr>
              <a:t>学习闭环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86384"/>
            <a:ext cx="1078992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0A243E"/>
                </a:solidFill>
                <a:latin typeface="Microsoft YaHei"/>
              </a:rPr>
              <a:t>每个定理都问四个问题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536192"/>
            <a:ext cx="1060704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B6F86"/>
                </a:solidFill>
                <a:latin typeface="Microsoft YaHei"/>
              </a:rPr>
              <a:t>把知识点组织成可迁移的结构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7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条件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7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哪些假设不可省略？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9048" y="2148840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231343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结论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761488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存在、唯一，还是可以计算？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4127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用途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7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它连接了哪些知识点？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9048" y="4315968"/>
            <a:ext cx="49834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8E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73368" y="448056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563EB"/>
                </a:solidFill>
                <a:latin typeface="Microsoft YaHei"/>
              </a:rPr>
              <a:t>反例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928616"/>
            <a:ext cx="4434840" cy="12161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5B6F86"/>
                </a:solidFill>
                <a:latin typeface="Microsoft YaHei"/>
              </a:rPr>
              <a:t>删除条件后会发生什么？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4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1B6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6B7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64040" y="642823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BECFDE"/>
                </a:solidFill>
                <a:latin typeface="Microsoft YaHei"/>
              </a:rPr>
              <a:t>数学分析学习中心  ·  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58368"/>
            <a:ext cx="3657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67E8F9"/>
                </a:solidFill>
                <a:latin typeface="Microsoft YaHei"/>
              </a:rPr>
              <a:t>NEXT STEP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71600"/>
            <a:ext cx="969264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回到知识库</a:t>
            </a:r>
            <a:br/>
            <a:r>
              <a:t>沿关联图继续探索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794760"/>
            <a:ext cx="95097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CCE9FF"/>
                </a:solidFill>
                <a:latin typeface="Microsoft YaHei"/>
              </a:rPr>
              <a:t>搜索定理  ·  阅读证明  ·  检查依赖  ·  完成自测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5577840"/>
            <a:ext cx="4572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BECFDE"/>
                </a:solidFill>
                <a:latin typeface="Microsoft YaHei"/>
              </a:rPr>
              <a:t>数学分析学习中心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